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64" r:id="rId8"/>
    <p:sldId id="260" r:id="rId9"/>
    <p:sldId id="259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050696-1876-40BD-8501-A41452D20CCB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1D6E5A-5F78-46F9-AB92-089C30F41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nationsreportcard/pdf/dst2009/2010461XN4.pdf" TargetMode="External"/><Relationship Id="rId2" Type="http://schemas.openxmlformats.org/officeDocument/2006/relationships/hyperlink" Target="http://www.cec.sped.org/AM/Template.cfm?Section=Home&amp;TEMPLATE=/CM/ContentDisplay.cfm&amp;CONTENTID=9647&amp;CAT=non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education.net/2009/05/15/fountas-and-pinnell-early-literacy-experts-offer-new-reading-intervention-progra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s.nyc.gov/NR/rdonlyres/F62A486B-B05E-48F6-9503-F2A129416D28/0/AdolescentLiteracyFactSheet.pdf" TargetMode="External"/><Relationship Id="rId2" Type="http://schemas.openxmlformats.org/officeDocument/2006/relationships/hyperlink" Target="http://schools.nyc.gov/NR/rdonlyres/FF204E0B-65B5-4DD4-9FAE-EE0C99ACB370/0/ACTReportSummary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s.nyc.gov/daa/test_info/default.asp" TargetMode="External"/><Relationship Id="rId4" Type="http://schemas.openxmlformats.org/officeDocument/2006/relationships/hyperlink" Target="http://www.beyond-the-book.com/strategies/strategies_01250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Reading Below Grade </a:t>
            </a:r>
            <a:r>
              <a:rPr lang="en-US" dirty="0" smtClean="0"/>
              <a:t>Level: 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Annie La</a:t>
            </a:r>
          </a:p>
          <a:p>
            <a:r>
              <a:rPr lang="en-US" dirty="0" smtClean="0"/>
              <a:t>EDU 7201, Fall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Ferguson, J. &amp; Wilson, J. (2009). Guided reading: It’s for the primary teachers. College Reading Association Yearbook, 30, p. 293-306.</a:t>
            </a:r>
          </a:p>
          <a:p>
            <a:r>
              <a:rPr lang="en-US" dirty="0" smtClean="0"/>
              <a:t>Ford, M &amp; </a:t>
            </a:r>
            <a:r>
              <a:rPr lang="en-US" dirty="0" err="1" smtClean="0"/>
              <a:t>Opitz</a:t>
            </a:r>
            <a:r>
              <a:rPr lang="en-US" dirty="0" smtClean="0"/>
              <a:t>, M. (2011). Looking back to move forward with guided reading. Reading Horizons, </a:t>
            </a:r>
            <a:r>
              <a:rPr lang="en-US" i="1" dirty="0" smtClean="0"/>
              <a:t>50</a:t>
            </a:r>
            <a:r>
              <a:rPr lang="en-US" dirty="0" smtClean="0"/>
              <a:t> (4), p. 225-240.</a:t>
            </a:r>
          </a:p>
          <a:p>
            <a:r>
              <a:rPr lang="en-US" dirty="0" smtClean="0"/>
              <a:t>Kruse, M. (2007). Read- </a:t>
            </a:r>
            <a:r>
              <a:rPr lang="en-US" dirty="0" err="1" smtClean="0"/>
              <a:t>alouds</a:t>
            </a:r>
            <a:r>
              <a:rPr lang="en-US" dirty="0" smtClean="0"/>
              <a:t>? Think again. School Library Journal, 53 (</a:t>
            </a:r>
            <a:r>
              <a:rPr lang="en-US" i="1" dirty="0" smtClean="0"/>
              <a:t>6)</a:t>
            </a:r>
            <a:r>
              <a:rPr lang="en-US" dirty="0" smtClean="0"/>
              <a:t>, p. 36-37.</a:t>
            </a:r>
          </a:p>
          <a:p>
            <a:r>
              <a:rPr lang="en-US" dirty="0" err="1" smtClean="0"/>
              <a:t>Mounce</a:t>
            </a:r>
            <a:r>
              <a:rPr lang="en-US" dirty="0" smtClean="0"/>
              <a:t>, A. (</a:t>
            </a:r>
            <a:r>
              <a:rPr lang="en-US" dirty="0" err="1" smtClean="0"/>
              <a:t>n.d</a:t>
            </a:r>
            <a:r>
              <a:rPr lang="en-US" dirty="0" smtClean="0"/>
              <a:t>.). </a:t>
            </a:r>
            <a:r>
              <a:rPr lang="en-US" i="1" dirty="0" smtClean="0"/>
              <a:t>Strategies to teach students reading below grade level.</a:t>
            </a:r>
            <a:r>
              <a:rPr lang="en-US" dirty="0" smtClean="0"/>
              <a:t> Retrieved from </a:t>
            </a:r>
            <a:r>
              <a:rPr lang="en-US" u="sng" dirty="0" smtClean="0">
                <a:hlinkClick r:id="rId2"/>
              </a:rPr>
              <a:t>http://www.cec.sped.org/AM/Template.cfm?Section=Home&amp;TEMPLATE=/CM/ContentDisplay.cfm&amp;CONTENTID=9647&amp;CAT=none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National Center for Education Statistics, Institute of Education Science. (2009). </a:t>
            </a:r>
            <a:r>
              <a:rPr lang="en-US" i="1" dirty="0" smtClean="0"/>
              <a:t>Trial urban district snapshot report: Reading 2009. </a:t>
            </a:r>
            <a:r>
              <a:rPr lang="en-US" dirty="0" smtClean="0"/>
              <a:t>[Data set]. Retrieved from </a:t>
            </a:r>
            <a:r>
              <a:rPr lang="en-US" u="sng" dirty="0" smtClean="0">
                <a:hlinkClick r:id="rId3"/>
              </a:rPr>
              <a:t>http://nces.ed.gov/nationsreportcard/pdf/dst2009/2010461XN4.pdf</a:t>
            </a:r>
            <a:r>
              <a:rPr lang="en-US" dirty="0" smtClean="0"/>
              <a:t>  </a:t>
            </a:r>
          </a:p>
          <a:p>
            <a:r>
              <a:rPr lang="en-US" dirty="0" smtClean="0"/>
              <a:t>Ross, J. (2004). Effects of running records assessment on early literacy achievement.  Journal of Education Research, </a:t>
            </a:r>
            <a:r>
              <a:rPr lang="en-US" i="1" dirty="0" smtClean="0"/>
              <a:t>97 </a:t>
            </a:r>
            <a:r>
              <a:rPr lang="en-US" dirty="0" smtClean="0"/>
              <a:t>(4), p. 186-194. </a:t>
            </a:r>
          </a:p>
          <a:p>
            <a:r>
              <a:rPr lang="en-US" dirty="0" smtClean="0"/>
              <a:t>Santa, C. &amp; </a:t>
            </a:r>
            <a:r>
              <a:rPr lang="en-US" dirty="0" err="1" smtClean="0"/>
              <a:t>Hoien</a:t>
            </a:r>
            <a:r>
              <a:rPr lang="en-US" dirty="0" smtClean="0"/>
              <a:t>, T. (1999). An assessment of early steps: A program for early intervention of reading problems. Reading Research Quarterly. 34. 54-79.</a:t>
            </a:r>
          </a:p>
          <a:p>
            <a:r>
              <a:rPr lang="en-US" dirty="0" smtClean="0"/>
              <a:t>Thames, D., Reeves, C., </a:t>
            </a:r>
            <a:r>
              <a:rPr lang="en-US" dirty="0" err="1" smtClean="0"/>
              <a:t>Kazelskis</a:t>
            </a:r>
            <a:r>
              <a:rPr lang="en-US" dirty="0" smtClean="0"/>
              <a:t>, R., York, K., Boling, C., Newell, K. &amp; Yang, W. (2008). Reading comprehension: Effects of individualized, integrated language arts as a reading approach with struggling readers. Reading Psychology, 29, p. 86-115. </a:t>
            </a:r>
          </a:p>
          <a:p>
            <a:r>
              <a:rPr lang="en-US" dirty="0" smtClean="0"/>
              <a:t>Thomas. (</a:t>
            </a:r>
            <a:r>
              <a:rPr lang="en-US" dirty="0" err="1" smtClean="0"/>
              <a:t>n.d</a:t>
            </a:r>
            <a:r>
              <a:rPr lang="en-US" dirty="0" smtClean="0"/>
              <a:t>.). </a:t>
            </a:r>
            <a:r>
              <a:rPr lang="en-US" i="1" dirty="0" err="1" smtClean="0"/>
              <a:t>Fountas</a:t>
            </a:r>
            <a:r>
              <a:rPr lang="en-US" i="1" dirty="0" smtClean="0"/>
              <a:t> and </a:t>
            </a:r>
            <a:r>
              <a:rPr lang="en-US" i="1" dirty="0" err="1" smtClean="0"/>
              <a:t>Pinnell</a:t>
            </a:r>
            <a:r>
              <a:rPr lang="en-US" i="1" dirty="0" smtClean="0"/>
              <a:t>- Early literacy experts offer new reading intervention program.</a:t>
            </a:r>
            <a:r>
              <a:rPr lang="en-US" dirty="0" smtClean="0"/>
              <a:t> Retrieved from </a:t>
            </a:r>
            <a:r>
              <a:rPr lang="en-US" u="sng" dirty="0" smtClean="0">
                <a:hlinkClick r:id="rId4"/>
              </a:rPr>
              <a:t>http://www.openeducation.net/2009/05/15/fountas-and-pinnell-early-literacy-experts-offer-new-reading-intervention-program/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Statement of Problem </a:t>
            </a:r>
          </a:p>
          <a:p>
            <a:r>
              <a:rPr lang="en-US" dirty="0" smtClean="0"/>
              <a:t>Review of Literature</a:t>
            </a:r>
          </a:p>
          <a:p>
            <a:pPr lvl="1"/>
            <a:r>
              <a:rPr lang="en-US" dirty="0" smtClean="0"/>
              <a:t>Current Instructional strategies</a:t>
            </a:r>
          </a:p>
          <a:p>
            <a:pPr lvl="1"/>
            <a:r>
              <a:rPr lang="en-US" dirty="0" smtClean="0"/>
              <a:t>The Debate: Read A Loud</a:t>
            </a:r>
          </a:p>
          <a:p>
            <a:pPr lvl="1"/>
            <a:r>
              <a:rPr lang="en-US" dirty="0" smtClean="0"/>
              <a:t>The Debate: Guided Reading</a:t>
            </a:r>
          </a:p>
          <a:p>
            <a:pPr lvl="1"/>
            <a:r>
              <a:rPr lang="en-US" dirty="0" smtClean="0"/>
              <a:t>Theorists &amp; Practitioners</a:t>
            </a:r>
          </a:p>
          <a:p>
            <a:r>
              <a:rPr lang="en-US" dirty="0" smtClean="0"/>
              <a:t>Statement of Hypothesis</a:t>
            </a:r>
          </a:p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46</a:t>
            </a:r>
            <a:r>
              <a:rPr lang="en-US" dirty="0"/>
              <a:t>% of large city public schools in the fourth grade read below reading </a:t>
            </a:r>
            <a:r>
              <a:rPr lang="en-US" dirty="0" smtClean="0"/>
              <a:t>level.</a:t>
            </a:r>
          </a:p>
          <a:p>
            <a:pPr lvl="1"/>
            <a:r>
              <a:rPr lang="en-US" dirty="0" smtClean="0"/>
              <a:t>The National Center for Education Statistics (2009)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34</a:t>
            </a:r>
            <a:r>
              <a:rPr lang="en-US" dirty="0"/>
              <a:t>% </a:t>
            </a:r>
            <a:r>
              <a:rPr lang="en-US" dirty="0" smtClean="0"/>
              <a:t>of the Nations public schools in the </a:t>
            </a:r>
            <a:r>
              <a:rPr lang="en-US" dirty="0"/>
              <a:t>fourth graders are below reading </a:t>
            </a:r>
            <a:r>
              <a:rPr lang="en-US" dirty="0" smtClean="0"/>
              <a:t>level.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National Center for Education </a:t>
            </a:r>
            <a:r>
              <a:rPr lang="en-US" dirty="0" smtClean="0"/>
              <a:t>Statistics (2009)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Instructional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Read A Loud</a:t>
            </a:r>
          </a:p>
          <a:p>
            <a:r>
              <a:rPr lang="en-US" dirty="0" smtClean="0"/>
              <a:t>Bridges testing and reading gaps through fluency strategies</a:t>
            </a:r>
          </a:p>
          <a:p>
            <a:pPr lvl="1"/>
            <a:r>
              <a:rPr lang="en-US" dirty="0" smtClean="0"/>
              <a:t>Adamson et al. (2006)</a:t>
            </a:r>
          </a:p>
          <a:p>
            <a:r>
              <a:rPr lang="en-US" dirty="0" smtClean="0"/>
              <a:t>Many public schools in Brooklyn conduct read </a:t>
            </a:r>
            <a:r>
              <a:rPr lang="en-US" dirty="0" err="1" smtClean="0"/>
              <a:t>alouds</a:t>
            </a:r>
            <a:endParaRPr lang="en-US" dirty="0" smtClean="0"/>
          </a:p>
          <a:p>
            <a:pPr lvl="1"/>
            <a:r>
              <a:rPr lang="en-US" dirty="0" smtClean="0"/>
              <a:t>Lee, V., personal communication (2011)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Debate: Read A Loud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/>
              <a:t>Pros</a:t>
            </a:r>
          </a:p>
          <a:p>
            <a:r>
              <a:rPr lang="en-US" dirty="0" smtClean="0"/>
              <a:t>Increases comprehension of </a:t>
            </a:r>
            <a:r>
              <a:rPr lang="en-US" dirty="0"/>
              <a:t>text, build </a:t>
            </a:r>
            <a:r>
              <a:rPr lang="en-US" dirty="0" smtClean="0"/>
              <a:t>vocabulary </a:t>
            </a:r>
            <a:r>
              <a:rPr lang="en-US" dirty="0"/>
              <a:t>and </a:t>
            </a:r>
            <a:r>
              <a:rPr lang="en-US" dirty="0" smtClean="0"/>
              <a:t>familiarity </a:t>
            </a:r>
            <a:r>
              <a:rPr lang="en-US" dirty="0"/>
              <a:t>with </a:t>
            </a:r>
            <a:r>
              <a:rPr lang="en-US" dirty="0" smtClean="0"/>
              <a:t>sound</a:t>
            </a:r>
          </a:p>
          <a:p>
            <a:pPr lvl="1"/>
            <a:r>
              <a:rPr lang="en-US" dirty="0"/>
              <a:t>Cummins, S. &amp; </a:t>
            </a:r>
            <a:r>
              <a:rPr lang="en-US" dirty="0" err="1"/>
              <a:t>Stellmeyer-Gerade</a:t>
            </a:r>
            <a:r>
              <a:rPr lang="en-US" dirty="0"/>
              <a:t>, C. (2011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Provide students with reading fluency</a:t>
            </a:r>
          </a:p>
          <a:p>
            <a:pPr lvl="1"/>
            <a:r>
              <a:rPr lang="en-US" dirty="0" smtClean="0"/>
              <a:t>Adamson et al. (2006)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/>
              <a:t>Cons</a:t>
            </a:r>
          </a:p>
          <a:p>
            <a:r>
              <a:rPr lang="en-US" dirty="0" smtClean="0"/>
              <a:t>Does not teach reading strategies and skills: Phonetics and decoding</a:t>
            </a:r>
          </a:p>
          <a:p>
            <a:pPr lvl="1"/>
            <a:r>
              <a:rPr lang="en-US" dirty="0"/>
              <a:t>Brenda, B., Buck, K., &amp; Giles, R. (2009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Prevents beginning readers from reading independently</a:t>
            </a:r>
          </a:p>
          <a:p>
            <a:pPr lvl="1"/>
            <a:r>
              <a:rPr lang="en-US" dirty="0" smtClean="0"/>
              <a:t>Kruse, M. (2007)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Debate: Guided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u="sng" dirty="0" smtClean="0"/>
              <a:t>Pros</a:t>
            </a:r>
          </a:p>
          <a:p>
            <a:pPr lvl="0"/>
            <a:r>
              <a:rPr lang="en-US" dirty="0" smtClean="0"/>
              <a:t>Students become independent readers </a:t>
            </a:r>
          </a:p>
          <a:p>
            <a:pPr lvl="1"/>
            <a:r>
              <a:rPr lang="en-US" dirty="0" smtClean="0"/>
              <a:t>Ford &amp; </a:t>
            </a:r>
            <a:r>
              <a:rPr lang="en-US" dirty="0" err="1" smtClean="0"/>
              <a:t>Opitz</a:t>
            </a:r>
            <a:r>
              <a:rPr lang="en-US" dirty="0" smtClean="0"/>
              <a:t> (2011)</a:t>
            </a:r>
          </a:p>
          <a:p>
            <a:pPr lvl="0"/>
            <a:r>
              <a:rPr lang="en-US" dirty="0" smtClean="0"/>
              <a:t>Increase reading comprehension, accuracy, fluency and vocabulary</a:t>
            </a:r>
          </a:p>
          <a:p>
            <a:pPr lvl="1"/>
            <a:r>
              <a:rPr lang="en-US" dirty="0" smtClean="0"/>
              <a:t>Ford &amp; </a:t>
            </a:r>
            <a:r>
              <a:rPr lang="en-US" dirty="0" err="1" smtClean="0"/>
              <a:t>Opitz</a:t>
            </a:r>
            <a:r>
              <a:rPr lang="en-US" dirty="0" smtClean="0"/>
              <a:t> (2011)</a:t>
            </a:r>
          </a:p>
          <a:p>
            <a:pPr lvl="0"/>
            <a:r>
              <a:rPr lang="en-US" dirty="0" smtClean="0"/>
              <a:t>Build comprehension strategies </a:t>
            </a:r>
          </a:p>
          <a:p>
            <a:pPr lvl="1"/>
            <a:r>
              <a:rPr lang="en-US" dirty="0" smtClean="0"/>
              <a:t>Ferguson &amp; Wilson (2009)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lvl="0" algn="ctr">
              <a:buNone/>
            </a:pPr>
            <a:r>
              <a:rPr lang="en-US" u="sng" dirty="0" smtClean="0"/>
              <a:t>Cons</a:t>
            </a:r>
          </a:p>
          <a:p>
            <a:pPr lvl="0"/>
            <a:r>
              <a:rPr lang="en-US" dirty="0" smtClean="0"/>
              <a:t>The strategies taught in guided reading are redundant and can be seen in other lessons throughout the day.</a:t>
            </a:r>
          </a:p>
          <a:p>
            <a:pPr lvl="1"/>
            <a:r>
              <a:rPr lang="en-US" dirty="0" smtClean="0"/>
              <a:t>Ferguson &amp; Wilson (2009)</a:t>
            </a:r>
          </a:p>
          <a:p>
            <a:pPr lvl="0"/>
            <a:r>
              <a:rPr lang="en-US" dirty="0" smtClean="0"/>
              <a:t> Reading skills and strategies are taught as part of a lesson within the curriculum </a:t>
            </a:r>
          </a:p>
          <a:p>
            <a:pPr lvl="1"/>
            <a:r>
              <a:rPr lang="en-US" dirty="0" smtClean="0"/>
              <a:t>Ferguson &amp; Wilson (2009)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Theorists &amp; </a:t>
            </a:r>
            <a:r>
              <a:rPr lang="en-US" dirty="0" err="1" smtClean="0"/>
              <a:t>Practioners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Francis Galton: mental measurement</a:t>
            </a:r>
          </a:p>
          <a:p>
            <a:pPr lvl="1"/>
            <a:r>
              <a:rPr lang="en-US" dirty="0" smtClean="0"/>
              <a:t>Lewis </a:t>
            </a:r>
            <a:r>
              <a:rPr lang="en-US" dirty="0" err="1" smtClean="0"/>
              <a:t>Terman</a:t>
            </a:r>
            <a:r>
              <a:rPr lang="en-US" dirty="0" smtClean="0"/>
              <a:t>- intelligence test in 1922</a:t>
            </a:r>
          </a:p>
          <a:p>
            <a:pPr lvl="2"/>
            <a:r>
              <a:rPr lang="en-US" dirty="0" err="1" smtClean="0"/>
              <a:t>Cadenhead</a:t>
            </a:r>
            <a:r>
              <a:rPr lang="en-US" dirty="0" smtClean="0"/>
              <a:t>, K. (1987)</a:t>
            </a:r>
          </a:p>
          <a:p>
            <a:r>
              <a:rPr lang="en-US" dirty="0" err="1" smtClean="0"/>
              <a:t>Fountas</a:t>
            </a:r>
            <a:r>
              <a:rPr lang="en-US" dirty="0" smtClean="0"/>
              <a:t> &amp; </a:t>
            </a:r>
            <a:r>
              <a:rPr lang="en-US" dirty="0" err="1" smtClean="0"/>
              <a:t>Pinnell</a:t>
            </a:r>
            <a:r>
              <a:rPr lang="en-US" dirty="0" smtClean="0"/>
              <a:t>: A-Z text gradient</a:t>
            </a:r>
          </a:p>
          <a:p>
            <a:pPr lvl="2"/>
            <a:r>
              <a:rPr lang="en-US" dirty="0"/>
              <a:t>Thomas. (</a:t>
            </a:r>
            <a:r>
              <a:rPr lang="en-US" dirty="0" err="1"/>
              <a:t>n.d</a:t>
            </a:r>
            <a:r>
              <a:rPr lang="en-US" dirty="0" smtClean="0"/>
              <a:t>.)</a:t>
            </a:r>
          </a:p>
          <a:p>
            <a:r>
              <a:rPr lang="en-US" dirty="0" smtClean="0"/>
              <a:t>Guided Reading:</a:t>
            </a:r>
          </a:p>
          <a:p>
            <a:pPr lvl="1"/>
            <a:r>
              <a:rPr lang="en-US" dirty="0" smtClean="0"/>
              <a:t>Emmett Betts- directed reading activity in 1946</a:t>
            </a:r>
          </a:p>
          <a:p>
            <a:pPr lvl="1"/>
            <a:r>
              <a:rPr lang="en-US" dirty="0" smtClean="0"/>
              <a:t>Lillian Gray and Dora Reese-  guided reading questions</a:t>
            </a:r>
          </a:p>
          <a:p>
            <a:pPr lvl="2"/>
            <a:r>
              <a:rPr lang="en-US" dirty="0" smtClean="0"/>
              <a:t>Ford &amp; </a:t>
            </a:r>
            <a:r>
              <a:rPr lang="en-US" dirty="0" err="1" smtClean="0"/>
              <a:t>Opitz</a:t>
            </a:r>
            <a:r>
              <a:rPr lang="en-US" dirty="0" smtClean="0"/>
              <a:t> (2011)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 the course of 7 months, providing fourth grade students in Brooklyn, NY with an opportunity for additional reading during guided reading programs, after school, will increase students’ reading level.</a:t>
            </a:r>
          </a:p>
          <a:p>
            <a:endParaRPr lang="en-US" dirty="0" smtClean="0"/>
          </a:p>
          <a:p>
            <a:r>
              <a:rPr lang="en-US" dirty="0"/>
              <a:t>Over the course of 7 months, providing fourth grade students in Brooklyn, NY with an opportunity for additional reading during guided reading programs, in the morning, will increase students’ reading level.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ACT. </a:t>
            </a:r>
            <a:r>
              <a:rPr lang="en-US" i="1" dirty="0" smtClean="0"/>
              <a:t>Reading between the lines: what the ACT reveals about college readiness in reading.</a:t>
            </a:r>
            <a:r>
              <a:rPr lang="en-US" dirty="0" smtClean="0"/>
              <a:t> Retrieved from </a:t>
            </a:r>
            <a:r>
              <a:rPr lang="en-US" u="sng" dirty="0" smtClean="0">
                <a:hlinkClick r:id="rId2"/>
              </a:rPr>
              <a:t>http://schools.nyc.gov/NR/rdonlyres/FF204E0B-65B5-4DD4-9FAE-EE0C99ACB370/0/ACTReportSummary.pdf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Adamson, P., Adamson, B., Anderson, L., Clausen-Grace, N., </a:t>
            </a:r>
            <a:r>
              <a:rPr lang="en-US" dirty="0" err="1" smtClean="0"/>
              <a:t>Earnes</a:t>
            </a:r>
            <a:r>
              <a:rPr lang="en-US" dirty="0" smtClean="0"/>
              <a:t>, A., </a:t>
            </a:r>
            <a:r>
              <a:rPr lang="en-US" dirty="0" err="1" smtClean="0"/>
              <a:t>Einarson</a:t>
            </a:r>
            <a:r>
              <a:rPr lang="en-US" dirty="0" smtClean="0"/>
              <a:t>, C., … Wooten, A. (2006). Read and write it out loud!: Guided oral literacy strategies. School Library Journal, 52, p. 90.</a:t>
            </a:r>
          </a:p>
          <a:p>
            <a:r>
              <a:rPr lang="en-US" dirty="0" smtClean="0"/>
              <a:t>Alliance for Excellent Education. (2006, February). </a:t>
            </a:r>
            <a:r>
              <a:rPr lang="en-US" i="1" dirty="0" smtClean="0"/>
              <a:t>Adolescent literacy</a:t>
            </a:r>
            <a:r>
              <a:rPr lang="en-US" dirty="0" smtClean="0"/>
              <a:t> [Fact sheet]. Retrieved from </a:t>
            </a:r>
            <a:r>
              <a:rPr lang="en-US" u="sng" dirty="0" smtClean="0">
                <a:hlinkClick r:id="rId3"/>
              </a:rPr>
              <a:t>http://schools.nyc.gov/NR/rdonlyres/F62A486B-B05E-48F6-9503-F2A129416D28/0/AdolescentLiteracyFactSheet.pdf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Brenda, B., Buck, K., &amp; Giles, R. (2009). First-grade reading gains following enrichment: phonics plus decodable texts compared to authentic literature read aloud. Reading Improvement, </a:t>
            </a:r>
            <a:r>
              <a:rPr lang="en-US" i="1" dirty="0" smtClean="0"/>
              <a:t>46 </a:t>
            </a:r>
            <a:r>
              <a:rPr lang="en-US" dirty="0" smtClean="0"/>
              <a:t>(4), 191-205. </a:t>
            </a:r>
          </a:p>
          <a:p>
            <a:r>
              <a:rPr lang="en-US" dirty="0" err="1" smtClean="0"/>
              <a:t>Cadenhead</a:t>
            </a:r>
            <a:r>
              <a:rPr lang="en-US" dirty="0" smtClean="0"/>
              <a:t>, K. (1987). Reading level: A metaphor that shapes practice. The Phi Delta </a:t>
            </a:r>
            <a:r>
              <a:rPr lang="en-US" dirty="0" err="1" smtClean="0"/>
              <a:t>Kappan</a:t>
            </a:r>
            <a:r>
              <a:rPr lang="en-US" dirty="0" smtClean="0"/>
              <a:t>, </a:t>
            </a:r>
            <a:r>
              <a:rPr lang="en-US" i="1" dirty="0" smtClean="0"/>
              <a:t>68</a:t>
            </a:r>
            <a:r>
              <a:rPr lang="en-US" dirty="0" smtClean="0"/>
              <a:t> (6), p.436-441. </a:t>
            </a:r>
          </a:p>
          <a:p>
            <a:r>
              <a:rPr lang="en-US" dirty="0" smtClean="0"/>
              <a:t>Cooper, D. (</a:t>
            </a:r>
            <a:r>
              <a:rPr lang="en-US" dirty="0" err="1" smtClean="0"/>
              <a:t>n.d</a:t>
            </a:r>
            <a:r>
              <a:rPr lang="en-US" dirty="0" smtClean="0"/>
              <a:t>.). </a:t>
            </a:r>
            <a:r>
              <a:rPr lang="en-US" i="1" dirty="0" smtClean="0"/>
              <a:t>Stopping reading failure: Reading intervention for upper-grade students.</a:t>
            </a:r>
            <a:r>
              <a:rPr lang="en-US" dirty="0" smtClean="0"/>
              <a:t> Retrieved from </a:t>
            </a:r>
            <a:r>
              <a:rPr lang="en-US" u="sng" dirty="0" smtClean="0">
                <a:hlinkClick r:id="rId4"/>
              </a:rPr>
              <a:t>http://www.beyond-the-book.com/strategies/strategies_012506.html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Cummins, S. &amp; </a:t>
            </a:r>
            <a:r>
              <a:rPr lang="en-US" dirty="0" err="1" smtClean="0"/>
              <a:t>Stellmeyer-Gerade</a:t>
            </a:r>
            <a:r>
              <a:rPr lang="en-US" dirty="0" smtClean="0"/>
              <a:t>, C. (2011).Teaching for synthesis for informational texts with read-</a:t>
            </a:r>
            <a:r>
              <a:rPr lang="en-US" dirty="0" err="1" smtClean="0"/>
              <a:t>alouds</a:t>
            </a:r>
            <a:r>
              <a:rPr lang="en-US" dirty="0" smtClean="0"/>
              <a:t>. Reading Teacher, </a:t>
            </a:r>
            <a:r>
              <a:rPr lang="en-US" i="1" dirty="0" smtClean="0"/>
              <a:t>64 </a:t>
            </a:r>
            <a:r>
              <a:rPr lang="en-US" dirty="0" smtClean="0"/>
              <a:t>(6), p.394-405.</a:t>
            </a:r>
          </a:p>
          <a:p>
            <a:r>
              <a:rPr lang="en-US" dirty="0" smtClean="0"/>
              <a:t>English Language Arts [Chart]. (2011). Retrieved from New York City Department of Education website: </a:t>
            </a:r>
            <a:r>
              <a:rPr lang="en-US" u="sng" dirty="0" smtClean="0">
                <a:hlinkClick r:id="rId5"/>
              </a:rPr>
              <a:t>http://schools.nyc.gov/daa/test_info/default.asp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353</TotalTime>
  <Words>971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Students Reading Below Grade Level: 4th Grade</vt:lpstr>
      <vt:lpstr>Table of Contents</vt:lpstr>
      <vt:lpstr>Statement of Problem</vt:lpstr>
      <vt:lpstr>Current Instructional Strategy</vt:lpstr>
      <vt:lpstr>The Debate: Read A Loud</vt:lpstr>
      <vt:lpstr>The Debate: Guided Reading</vt:lpstr>
      <vt:lpstr>Theorists &amp; Practioners</vt:lpstr>
      <vt:lpstr>Statement of Hypothesis</vt:lpstr>
      <vt:lpstr>References</vt:lpstr>
      <vt:lpstr>References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 Reading Below Grade Level</dc:title>
  <dc:creator>Annie La</dc:creator>
  <cp:lastModifiedBy>Annie La</cp:lastModifiedBy>
  <cp:revision>44</cp:revision>
  <dcterms:created xsi:type="dcterms:W3CDTF">2011-09-29T18:52:56Z</dcterms:created>
  <dcterms:modified xsi:type="dcterms:W3CDTF">2011-10-17T20:52:47Z</dcterms:modified>
</cp:coreProperties>
</file>